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715" r:id="rId2"/>
    <p:sldMasterId id="2147484221" r:id="rId3"/>
  </p:sldMasterIdLst>
  <p:notesMasterIdLst>
    <p:notesMasterId r:id="rId15"/>
  </p:notesMasterIdLst>
  <p:sldIdLst>
    <p:sldId id="3292" r:id="rId4"/>
    <p:sldId id="3298" r:id="rId5"/>
    <p:sldId id="3313" r:id="rId6"/>
    <p:sldId id="3304" r:id="rId7"/>
    <p:sldId id="3308" r:id="rId8"/>
    <p:sldId id="3309" r:id="rId9"/>
    <p:sldId id="3310" r:id="rId10"/>
    <p:sldId id="3314" r:id="rId11"/>
    <p:sldId id="3301" r:id="rId12"/>
    <p:sldId id="3311" r:id="rId13"/>
    <p:sldId id="3312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0039AC"/>
    <a:srgbClr val="E9EDF4"/>
    <a:srgbClr val="95B3D7"/>
    <a:srgbClr val="FFFFFC"/>
    <a:srgbClr val="8FAADC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5" autoAdjust="0"/>
    <p:restoredTop sz="87743" autoAdjust="0"/>
  </p:normalViewPr>
  <p:slideViewPr>
    <p:cSldViewPr snapToGrid="0">
      <p:cViewPr varScale="1">
        <p:scale>
          <a:sx n="62" d="100"/>
          <a:sy n="62" d="100"/>
        </p:scale>
        <p:origin x="749" y="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9A5-7CF0-452B-9F96-5696DC639CE2}" type="datetimeFigureOut">
              <a:rPr lang="zh-CN" altLang="en-US" smtClean="0"/>
              <a:t>2025/12/18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0A9A-84CB-49F5-AF59-32C5D5574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04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61D50C-2A46-49BA-857E-9A3D9C20A6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2AC8A-B255-822C-8C9A-F87CD6FA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D9DF6A-05F8-5B05-1B4F-256EE5E15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48450F-DCDF-3AA4-853E-2F1FBC9CA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F70DCD-B62D-9756-9F70-208C6E2E3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39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9744-EC21-CD28-441E-361EDB3B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757397-FC1E-F2DE-C93B-AEC7515E4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D37BC6-480B-6948-D581-E13CDF482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BF4915-8A47-2B3A-1C32-B88F127E9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6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EA73-9897-A704-2195-CAFCE245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187C17-43DA-8079-67B9-6212DF737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CC8F07-D61B-F035-BD3E-D59C00C85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28311-29CC-8231-E9D2-C8DFEC032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7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CCF87-A63B-0B9D-38D8-DF4575AE8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FC7485-BB50-502A-F433-44496A92B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606A0B8-BF44-D740-2EDD-B2EF21410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BE712D-C67A-AF75-D17F-DA86FD929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88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35B6-728F-D1CF-5ACA-A7A2D9DA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3EB403-4B50-5EA7-FD3B-BF4EF6C46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D02ECF-7E43-1E10-D82F-5EA3C570A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AA507-ABA6-E6C3-1FAA-5D3483C6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99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35919-81A3-2AC1-EAB6-ACD781163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B40747-8106-7C10-8C33-5D73725FD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19F76D-C5E7-C614-77B9-4F8AAFD00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C740C1-EFD7-5C46-DF7B-5787720F5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67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25D4-5EAA-1E95-574C-E999519D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0F6A12-9D4C-9F19-C9E1-055C1D5AB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825AFE-AFFE-D266-FC11-8E6089CED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81EA1A-83D5-4D02-F7E6-28F8A2C1B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6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C544-4C89-CF68-9C1A-0A9FDC487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64AF758-67E9-0B13-47E6-C80079942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2161BB-C461-1E3A-345B-70442428A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F83F27-9907-97F3-9043-3297EFC0D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44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ED847-ACF7-44B7-DB86-E60CC705A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B5F223-477E-D4B8-4268-47F55C17E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428B80-45DD-C93B-26D9-CCE77615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404A85-2197-DA48-B8AE-6019FC46C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029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7375-CC40-0B32-D9F8-FE8E74322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E7968E-25D3-41F8-E419-CD51A54AE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8CCF07-AB92-64E6-CEE7-71650D144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9B8F7-B0CA-088A-4BCF-7BF3682CE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9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Tsinghua-灰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1289850"/>
            <a:ext cx="10972800" cy="4875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571384" y="44624"/>
            <a:ext cx="2573288" cy="365125"/>
          </a:xfrm>
        </p:spPr>
        <p:txBody>
          <a:bodyPr/>
          <a:lstStyle>
            <a:lvl1pPr>
              <a:defRPr sz="1600"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/>
          <a:srcRect r="66216"/>
          <a:stretch>
            <a:fillRect/>
          </a:stretch>
        </p:blipFill>
        <p:spPr>
          <a:xfrm>
            <a:off x="10560496" y="183972"/>
            <a:ext cx="1368152" cy="959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9A8C28-42EF-3793-178D-9AAC64D9403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6879725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67" y="4071932"/>
            <a:ext cx="9802316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3967" y="2571745"/>
            <a:ext cx="98023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>
            <a:off x="-44" y="4094163"/>
            <a:ext cx="1333509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0" y="4094163"/>
            <a:ext cx="1142965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6547" y="5714988"/>
            <a:ext cx="4824536" cy="11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87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Tsinghua-灰.png"/>
          <p:cNvPicPr>
            <a:picLocks noChangeAspect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9675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844825"/>
            <a:ext cx="5386917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19675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844825"/>
            <a:ext cx="5389033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7" name="五边形 26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968208" y="183972"/>
            <a:ext cx="4049652" cy="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46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729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968500" y="1764859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</a:rPr>
              <a:t>标准字体颜色</a:t>
            </a:r>
          </a:p>
        </p:txBody>
      </p:sp>
      <p:sp>
        <p:nvSpPr>
          <p:cNvPr id="18" name="矩形 17"/>
          <p:cNvSpPr/>
          <p:nvPr/>
        </p:nvSpPr>
        <p:spPr>
          <a:xfrm>
            <a:off x="-1968500" y="3061813"/>
            <a:ext cx="1727200" cy="1117600"/>
          </a:xfrm>
          <a:prstGeom prst="rect">
            <a:avLst/>
          </a:prstGeom>
          <a:solidFill>
            <a:srgbClr val="E2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</a:rPr>
              <a:t>文字背景颜色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750816" y="-209993"/>
            <a:ext cx="2558268" cy="877370"/>
            <a:chOff x="9732433" y="-200219"/>
            <a:chExt cx="2558268" cy="87737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782" r="28258" b="58924"/>
            <a:stretch>
              <a:fillRect/>
            </a:stretch>
          </p:blipFill>
          <p:spPr>
            <a:xfrm>
              <a:off x="9732433" y="55895"/>
              <a:ext cx="631525" cy="621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10261350" y="-200219"/>
              <a:ext cx="2029351" cy="87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53584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775749" y="0"/>
            <a:ext cx="10889201" cy="76836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775749" y="759741"/>
            <a:ext cx="10889202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35816" y="-132272"/>
            <a:ext cx="811564" cy="10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0512"/>
      </p:ext>
    </p:extLst>
  </p:cSld>
  <p:clrMapOvr>
    <a:masterClrMapping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3289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65381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451737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530456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942242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16264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075377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923691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236328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0867997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503408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886078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845681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15485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895995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390900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663348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93257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574797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40397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533178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14313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813679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53340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6078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111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53659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2337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53665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13764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52169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7099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0178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0277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30951" y="124781"/>
            <a:ext cx="10482763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55"/>
            <a:ext cx="909955" cy="765175"/>
          </a:xfrm>
          <a:prstGeom prst="rect">
            <a:avLst/>
          </a:prstGeom>
        </p:spPr>
      </p:pic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25991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9915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639949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9649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136560" y="2571744"/>
            <a:ext cx="1055483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-43" y="2571744"/>
            <a:ext cx="3429024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7568" y="2130426"/>
            <a:ext cx="8763061" cy="1470025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1624" y="3886200"/>
            <a:ext cx="8248648" cy="104299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571744"/>
            <a:ext cx="3238480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80577" y="2571744"/>
            <a:ext cx="911424" cy="571504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1704" y="0"/>
            <a:ext cx="5355305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3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Tsinghua-灰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1289850"/>
            <a:ext cx="10972800" cy="4875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571384" y="44624"/>
            <a:ext cx="2573288" cy="365125"/>
          </a:xfrm>
        </p:spPr>
        <p:txBody>
          <a:bodyPr/>
          <a:lstStyle>
            <a:lvl1pPr>
              <a:defRPr sz="1600"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/>
          <a:srcRect r="66216"/>
          <a:stretch>
            <a:fillRect/>
          </a:stretch>
        </p:blipFill>
        <p:spPr>
          <a:xfrm>
            <a:off x="10560496" y="183972"/>
            <a:ext cx="1368152" cy="959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749C1E-CCFD-CACD-A244-5C5BA44F3A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9003236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67" y="4071932"/>
            <a:ext cx="9802316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3967" y="2571745"/>
            <a:ext cx="98023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>
            <a:off x="-44" y="4094163"/>
            <a:ext cx="1333509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0" y="4094163"/>
            <a:ext cx="1142965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6547" y="5714988"/>
            <a:ext cx="4824536" cy="11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74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Tsinghua-灰.png"/>
          <p:cNvPicPr>
            <a:picLocks noChangeAspect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9675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844825"/>
            <a:ext cx="5386917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19675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844825"/>
            <a:ext cx="5389033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7" name="五边形 26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968208" y="183972"/>
            <a:ext cx="4049652" cy="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6318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52706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968500" y="1764859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</a:rPr>
              <a:t>标准字体颜色</a:t>
            </a:r>
          </a:p>
        </p:txBody>
      </p:sp>
      <p:sp>
        <p:nvSpPr>
          <p:cNvPr id="18" name="矩形 17"/>
          <p:cNvSpPr/>
          <p:nvPr/>
        </p:nvSpPr>
        <p:spPr>
          <a:xfrm>
            <a:off x="-1968500" y="3061813"/>
            <a:ext cx="1727200" cy="1117600"/>
          </a:xfrm>
          <a:prstGeom prst="rect">
            <a:avLst/>
          </a:prstGeom>
          <a:solidFill>
            <a:srgbClr val="E2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</a:rPr>
              <a:t>文字背景颜色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750816" y="-209993"/>
            <a:ext cx="2558268" cy="877370"/>
            <a:chOff x="9732433" y="-200219"/>
            <a:chExt cx="2558268" cy="87737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782" r="28258" b="58924"/>
            <a:stretch>
              <a:fillRect/>
            </a:stretch>
          </p:blipFill>
          <p:spPr>
            <a:xfrm>
              <a:off x="9732433" y="55895"/>
              <a:ext cx="631525" cy="621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10261350" y="-200219"/>
              <a:ext cx="2029351" cy="87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7147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775749" y="0"/>
            <a:ext cx="10889201" cy="76836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775749" y="759741"/>
            <a:ext cx="10889202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35816" y="-132272"/>
            <a:ext cx="811564" cy="10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9982"/>
      </p:ext>
    </p:extLst>
  </p:cSld>
  <p:clrMapOvr>
    <a:masterClrMapping/>
  </p:clrMapOvr>
  <p:transition>
    <p:fade/>
  </p:transition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935640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278691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8083006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7652815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076490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7284338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251902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56272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93597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95868"/>
            <a:ext cx="10515600" cy="448716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5505" y="6356351"/>
            <a:ext cx="41148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2/51</a:t>
            </a:r>
            <a:endParaRPr lang="zh-CN" altLang="en-US" dirty="0"/>
          </a:p>
        </p:txBody>
      </p:sp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298290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272532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16758098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3550384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9354823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2381549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1640757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3008537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4144280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33242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2/51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3788635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67519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3000955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6083937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340757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52822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319843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356192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42513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274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136560" y="2571744"/>
            <a:ext cx="1055483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-43" y="2571744"/>
            <a:ext cx="3429024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7568" y="2130426"/>
            <a:ext cx="8763061" cy="1470025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1624" y="3886200"/>
            <a:ext cx="8248648" cy="104299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571744"/>
            <a:ext cx="3238480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80577" y="2571744"/>
            <a:ext cx="911424" cy="571504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1704" y="0"/>
            <a:ext cx="5355305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5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460273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989452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517387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249013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575417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656462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493082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89340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032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683E12FC-B727-46EE-A3F4-36BAB21DAD9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3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5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  <p:sldLayoutId id="2147484234" r:id="rId13"/>
    <p:sldLayoutId id="2147484235" r:id="rId14"/>
    <p:sldLayoutId id="2147484236" r:id="rId15"/>
    <p:sldLayoutId id="2147484237" r:id="rId16"/>
    <p:sldLayoutId id="2147484238" r:id="rId17"/>
    <p:sldLayoutId id="2147484239" r:id="rId18"/>
    <p:sldLayoutId id="2147484240" r:id="rId19"/>
    <p:sldLayoutId id="2147484241" r:id="rId20"/>
    <p:sldLayoutId id="2147484242" r:id="rId21"/>
    <p:sldLayoutId id="2147484243" r:id="rId22"/>
    <p:sldLayoutId id="2147484244" r:id="rId23"/>
    <p:sldLayoutId id="2147484245" r:id="rId24"/>
    <p:sldLayoutId id="2147484246" r:id="rId25"/>
    <p:sldLayoutId id="2147484247" r:id="rId26"/>
    <p:sldLayoutId id="2147484248" r:id="rId27"/>
    <p:sldLayoutId id="2147484249" r:id="rId28"/>
    <p:sldLayoutId id="2147484250" r:id="rId29"/>
    <p:sldLayoutId id="2147484251" r:id="rId30"/>
    <p:sldLayoutId id="2147484252" r:id="rId31"/>
    <p:sldLayoutId id="2147484253" r:id="rId32"/>
    <p:sldLayoutId id="2147484254" r:id="rId33"/>
    <p:sldLayoutId id="2147484255" r:id="rId34"/>
    <p:sldLayoutId id="2147484256" r:id="rId35"/>
    <p:sldLayoutId id="2147484257" r:id="rId36"/>
    <p:sldLayoutId id="2147484258" r:id="rId37"/>
    <p:sldLayoutId id="2147484259" r:id="rId38"/>
    <p:sldLayoutId id="2147484260" r:id="rId39"/>
    <p:sldLayoutId id="2147484261" r:id="rId40"/>
    <p:sldLayoutId id="2147484262" r:id="rId41"/>
    <p:sldLayoutId id="2147484263" r:id="rId42"/>
    <p:sldLayoutId id="2147484264" r:id="rId43"/>
    <p:sldLayoutId id="2147484265" r:id="rId44"/>
    <p:sldLayoutId id="2147484266" r:id="rId4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39998" y="4448140"/>
            <a:ext cx="8712000" cy="5025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3000" y="2697742"/>
            <a:ext cx="9165996" cy="146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300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子课题四</a:t>
            </a:r>
            <a:r>
              <a:rPr lang="en-US" altLang="zh-CN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周度进展汇报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>
              <a:lnSpc>
                <a:spcPct val="130000"/>
              </a:lnSpc>
            </a:pPr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商用车新能源双桥电驱动技术开发</a:t>
            </a:r>
          </a:p>
        </p:txBody>
      </p:sp>
      <p:sp>
        <p:nvSpPr>
          <p:cNvPr id="15" name="矩形 14"/>
          <p:cNvSpPr/>
          <p:nvPr/>
        </p:nvSpPr>
        <p:spPr>
          <a:xfrm>
            <a:off x="1988022" y="1304922"/>
            <a:ext cx="8215953" cy="56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530" fontAlgn="base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东风商用车智能驾驶联合研究中心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69" y="429984"/>
            <a:ext cx="3839821" cy="87380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3" b="20976"/>
          <a:stretch>
            <a:fillRect/>
          </a:stretch>
        </p:blipFill>
        <p:spPr bwMode="auto">
          <a:xfrm>
            <a:off x="2345910" y="415774"/>
            <a:ext cx="2352279" cy="8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ED45-FF98-8F50-4D93-C1FA57D62AAA}"/>
              </a:ext>
            </a:extLst>
          </p:cNvPr>
          <p:cNvSpPr txBox="1"/>
          <p:nvPr/>
        </p:nvSpPr>
        <p:spPr>
          <a:xfrm>
            <a:off x="2768824" y="5457041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2025/12/18</a:t>
            </a: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2642F-7ECD-0C27-F151-314F5E746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6AF4B4-A141-85C4-9B6C-A80760AC7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7039D007-9427-246A-B80C-BC11251303C6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VCU</a:t>
            </a:r>
            <a:r>
              <a:rPr lang="en-US" altLang="zh-CN" sz="2400" dirty="0"/>
              <a:t>→</a:t>
            </a: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EBS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接口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FF5F682B-8606-C536-614B-0ECD1B0C4E6B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功能接口对接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48208DF-72D3-DB9C-9720-81B472A11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727380"/>
              </p:ext>
            </p:extLst>
          </p:nvPr>
        </p:nvGraphicFramePr>
        <p:xfrm>
          <a:off x="554989" y="1422862"/>
          <a:ext cx="11082022" cy="5057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806">
                  <a:extLst>
                    <a:ext uri="{9D8B030D-6E8A-4147-A177-3AD203B41FA5}">
                      <a16:colId xmlns:a16="http://schemas.microsoft.com/office/drawing/2014/main" val="3726172954"/>
                    </a:ext>
                  </a:extLst>
                </a:gridCol>
                <a:gridCol w="3337768">
                  <a:extLst>
                    <a:ext uri="{9D8B030D-6E8A-4147-A177-3AD203B41FA5}">
                      <a16:colId xmlns:a16="http://schemas.microsoft.com/office/drawing/2014/main" val="2716601260"/>
                    </a:ext>
                  </a:extLst>
                </a:gridCol>
                <a:gridCol w="1355842">
                  <a:extLst>
                    <a:ext uri="{9D8B030D-6E8A-4147-A177-3AD203B41FA5}">
                      <a16:colId xmlns:a16="http://schemas.microsoft.com/office/drawing/2014/main" val="3477031032"/>
                    </a:ext>
                  </a:extLst>
                </a:gridCol>
                <a:gridCol w="5347606">
                  <a:extLst>
                    <a:ext uri="{9D8B030D-6E8A-4147-A177-3AD203B41FA5}">
                      <a16:colId xmlns:a16="http://schemas.microsoft.com/office/drawing/2014/main" val="4293003169"/>
                    </a:ext>
                  </a:extLst>
                </a:gridCol>
              </a:tblGrid>
              <a:tr h="43691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序号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接口名称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信号方向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技术必要性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11167"/>
                  </a:ext>
                </a:extLst>
              </a:tr>
              <a:tr h="100014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功能控制模式使能请求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所有底层通道控制的总开关。无此模式，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默认按标准轴荷分配逻辑工作，所有通道压力请求将被忽略。</a:t>
                      </a:r>
                      <a:endParaRPr lang="en-US" altLang="zh-CN" sz="1600" u="none" strike="noStrike" dirty="0">
                        <a:effectLst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en-US" altLang="zh-CN" sz="1600" u="none" strike="noStrike" dirty="0">
                          <a:effectLst/>
                        </a:rPr>
                        <a:t>0=</a:t>
                      </a:r>
                      <a:r>
                        <a:rPr lang="zh-CN" altLang="en-US" sz="1600" u="none" strike="noStrike" dirty="0">
                          <a:effectLst/>
                        </a:rPr>
                        <a:t>未请求；</a:t>
                      </a:r>
                      <a:r>
                        <a:rPr lang="en-US" altLang="zh-CN" sz="1600" u="none" strike="noStrike" dirty="0">
                          <a:effectLst/>
                        </a:rPr>
                        <a:t>1=</a:t>
                      </a:r>
                      <a:r>
                        <a:rPr lang="zh-CN" altLang="en-US" sz="1600" u="none" strike="noStrike" dirty="0">
                          <a:effectLst/>
                        </a:rPr>
                        <a:t>请求；</a:t>
                      </a:r>
                      <a:r>
                        <a:rPr lang="en-US" altLang="zh-CN" sz="1600" u="none" strike="noStrike" dirty="0">
                          <a:effectLst/>
                        </a:rPr>
                        <a:t>2=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故障。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207996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电机实际执行回馈扭矩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须知道电机弥补了多少制动压力才能调节气压，确保总减速度平顺。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949824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第一轴左侧制动压力请求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横摆控制必须在产生左右差动制动力矩。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012987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第一轴右侧制动压力请求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同上。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26084"/>
                  </a:ext>
                </a:extLst>
              </a:tr>
              <a:tr h="75122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5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第二</a:t>
                      </a:r>
                      <a:r>
                        <a:rPr lang="en-US" altLang="zh-CN" sz="1600" u="none" strike="noStrike" dirty="0">
                          <a:effectLst/>
                        </a:rPr>
                        <a:t>/</a:t>
                      </a:r>
                      <a:r>
                        <a:rPr lang="zh-CN" altLang="en-US" sz="1600" u="none" strike="noStrike" dirty="0">
                          <a:effectLst/>
                        </a:rPr>
                        <a:t>三轴左侧制动压力请求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双电驱桥需在两桥间灵活分配再生力矩。横摆控制也需要后轴左右差动制动。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659066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6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第二</a:t>
                      </a:r>
                      <a:r>
                        <a:rPr lang="en-US" altLang="zh-CN" sz="1600" u="none" strike="noStrike" dirty="0">
                          <a:effectLst/>
                        </a:rPr>
                        <a:t>/</a:t>
                      </a:r>
                      <a:r>
                        <a:rPr lang="zh-CN" altLang="en-US" sz="1600" u="none" strike="noStrike" dirty="0">
                          <a:effectLst/>
                        </a:rPr>
                        <a:t>三轴右侧制动压力请求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同上，第二</a:t>
                      </a:r>
                      <a:r>
                        <a:rPr lang="en-US" altLang="zh-CN" sz="1600" u="none" strike="noStrike" dirty="0">
                          <a:effectLst/>
                        </a:rPr>
                        <a:t>/</a:t>
                      </a:r>
                      <a:r>
                        <a:rPr lang="zh-CN" altLang="en-US" sz="1600" u="none" strike="noStrike" dirty="0">
                          <a:effectLst/>
                        </a:rPr>
                        <a:t>三轴右侧独立通道。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707035"/>
                  </a:ext>
                </a:extLst>
              </a:tr>
              <a:tr h="57393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7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挂车制动压力请求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VCU→EBS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减少挂车通道制动压力，实现主车纯电机反拖制动补偿。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063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71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6E7AC-CA35-CB2C-BE4F-E0E2031FF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4DB18F-17D9-DB95-DEDE-DC435E995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74C588F-85D2-BFE2-2AA4-2BDF5F51644E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EBS</a:t>
            </a:r>
            <a:r>
              <a:rPr lang="en-US" altLang="zh-CN" sz="2400" dirty="0"/>
              <a:t>→</a:t>
            </a:r>
            <a:r>
              <a:rPr lang="en-US" altLang="zh-CN" sz="2400" b="1" dirty="0">
                <a:latin typeface="+mn-lt"/>
                <a:ea typeface="+mn-ea"/>
                <a:cs typeface="+mn-ea"/>
              </a:rPr>
              <a:t>VCU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接口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A8AAD14A-FA18-94C9-7164-AC460D5A5F7C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功能接口对接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4242160-2D18-9008-F8FD-9CFC02E6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37477"/>
              </p:ext>
            </p:extLst>
          </p:nvPr>
        </p:nvGraphicFramePr>
        <p:xfrm>
          <a:off x="426719" y="1373004"/>
          <a:ext cx="11338561" cy="51078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4901">
                  <a:extLst>
                    <a:ext uri="{9D8B030D-6E8A-4147-A177-3AD203B41FA5}">
                      <a16:colId xmlns:a16="http://schemas.microsoft.com/office/drawing/2014/main" val="2635670969"/>
                    </a:ext>
                  </a:extLst>
                </a:gridCol>
                <a:gridCol w="3415033">
                  <a:extLst>
                    <a:ext uri="{9D8B030D-6E8A-4147-A177-3AD203B41FA5}">
                      <a16:colId xmlns:a16="http://schemas.microsoft.com/office/drawing/2014/main" val="2786123702"/>
                    </a:ext>
                  </a:extLst>
                </a:gridCol>
                <a:gridCol w="1331588">
                  <a:extLst>
                    <a:ext uri="{9D8B030D-6E8A-4147-A177-3AD203B41FA5}">
                      <a16:colId xmlns:a16="http://schemas.microsoft.com/office/drawing/2014/main" val="3969095248"/>
                    </a:ext>
                  </a:extLst>
                </a:gridCol>
                <a:gridCol w="5527039">
                  <a:extLst>
                    <a:ext uri="{9D8B030D-6E8A-4147-A177-3AD203B41FA5}">
                      <a16:colId xmlns:a16="http://schemas.microsoft.com/office/drawing/2014/main" val="535853253"/>
                    </a:ext>
                  </a:extLst>
                </a:gridCol>
              </a:tblGrid>
              <a:tr h="46527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序号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接口名称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信号方向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技术必要性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0291"/>
                  </a:ext>
                </a:extLst>
              </a:tr>
              <a:tr h="83450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8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各通道实际制动压力反馈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-457200"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获取每个通道实际建立了多少气压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599800"/>
                  </a:ext>
                </a:extLst>
              </a:tr>
              <a:tr h="8439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9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功能控制模式状态反馈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须知道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是否真正进入底层控制模式。</a:t>
                      </a:r>
                      <a:br>
                        <a:rPr lang="zh-CN" altLang="en-US" sz="1600" u="none" strike="noStrike" dirty="0">
                          <a:effectLst/>
                        </a:rPr>
                      </a:br>
                      <a:r>
                        <a:rPr lang="en-US" altLang="zh-CN" sz="1600" u="none" strike="noStrike" dirty="0">
                          <a:effectLst/>
                        </a:rPr>
                        <a:t>0=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控制； </a:t>
                      </a:r>
                      <a:r>
                        <a:rPr lang="en-US" altLang="zh-CN" sz="1600" u="none" strike="noStrike" dirty="0">
                          <a:effectLst/>
                        </a:rPr>
                        <a:t>1=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控制</a:t>
                      </a:r>
                      <a:br>
                        <a:rPr lang="zh-CN" altLang="en-US" sz="1600" u="none" strike="noStrike" dirty="0">
                          <a:effectLst/>
                        </a:rPr>
                      </a:br>
                      <a:r>
                        <a:rPr lang="en-US" altLang="zh-CN" sz="1600" u="none" strike="noStrike" dirty="0">
                          <a:effectLst/>
                        </a:rPr>
                        <a:t>2=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故障不可用（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控制）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261191"/>
                  </a:ext>
                </a:extLst>
              </a:tr>
              <a:tr h="41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10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各通道安全干预活跃标志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当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在执行</a:t>
                      </a:r>
                      <a:r>
                        <a:rPr lang="en-US" sz="1600" u="none" strike="noStrike" dirty="0">
                          <a:effectLst/>
                        </a:rPr>
                        <a:t>ABS/ESP/RSC</a:t>
                      </a:r>
                      <a:r>
                        <a:rPr lang="zh-CN" altLang="en-US" sz="1600" u="none" strike="noStrike" dirty="0">
                          <a:effectLst/>
                        </a:rPr>
                        <a:t>时，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停止功能请求。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782279"/>
                  </a:ext>
                </a:extLst>
              </a:tr>
              <a:tr h="112399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11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底层覆盖标志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当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覆盖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任一通道请求时，返回覆盖标志位。</a:t>
                      </a:r>
                      <a:br>
                        <a:rPr lang="zh-CN" altLang="en-US" sz="1600" u="none" strike="noStrike" dirty="0">
                          <a:effectLst/>
                        </a:rPr>
                      </a:br>
                      <a:r>
                        <a:rPr lang="en-US" altLang="zh-CN" sz="1600" u="none" strike="noStrike" dirty="0">
                          <a:effectLst/>
                        </a:rPr>
                        <a:t>0=</a:t>
                      </a:r>
                      <a:r>
                        <a:rPr lang="zh-CN" altLang="en-US" sz="1600" u="none" strike="noStrike" dirty="0">
                          <a:effectLst/>
                        </a:rPr>
                        <a:t>无覆盖 ；</a:t>
                      </a:r>
                      <a:r>
                        <a:rPr lang="en-US" altLang="zh-CN" sz="1600" u="none" strike="noStrike" dirty="0">
                          <a:effectLst/>
                        </a:rPr>
                        <a:t>1=</a:t>
                      </a:r>
                      <a:r>
                        <a:rPr lang="en-US" sz="1600" u="none" strike="noStrike" dirty="0">
                          <a:effectLst/>
                        </a:rPr>
                        <a:t>ABS/ESP/RSC</a:t>
                      </a:r>
                      <a:r>
                        <a:rPr lang="zh-CN" altLang="en-US" sz="1600" u="none" strike="noStrike" dirty="0">
                          <a:effectLst/>
                        </a:rPr>
                        <a:t>触发</a:t>
                      </a:r>
                      <a:br>
                        <a:rPr lang="en-US" altLang="zh-CN" sz="1600" u="none" strike="noStrike" dirty="0">
                          <a:effectLst/>
                        </a:rPr>
                      </a:br>
                      <a:r>
                        <a:rPr lang="en-US" altLang="zh-CN" sz="1600" u="none" strike="noStrike" dirty="0">
                          <a:effectLst/>
                        </a:rPr>
                        <a:t>2=</a:t>
                      </a:r>
                      <a:r>
                        <a:rPr lang="zh-CN" altLang="en-US" sz="1600" u="none" strike="noStrike" dirty="0">
                          <a:effectLst/>
                        </a:rPr>
                        <a:t>请求超限； </a:t>
                      </a:r>
                      <a:r>
                        <a:rPr lang="en-US" altLang="zh-CN" sz="1600" u="none" strike="noStrike" dirty="0">
                          <a:effectLst/>
                        </a:rPr>
                        <a:t>3=</a:t>
                      </a:r>
                      <a:r>
                        <a:rPr lang="zh-CN" altLang="en-US" sz="1600" u="none" strike="noStrike" dirty="0">
                          <a:effectLst/>
                        </a:rPr>
                        <a:t>变化率限制 </a:t>
                      </a:r>
                      <a:r>
                        <a:rPr lang="en-US" altLang="zh-CN" sz="1600" u="none" strike="noStrike" dirty="0">
                          <a:effectLst/>
                        </a:rPr>
                        <a:t>(</a:t>
                      </a:r>
                      <a:r>
                        <a:rPr lang="zh-CN" altLang="en-US" sz="1600" u="none" strike="noStrike" dirty="0">
                          <a:effectLst/>
                        </a:rPr>
                        <a:t>压力变化率过快</a:t>
                      </a:r>
                      <a:r>
                        <a:rPr lang="en-US" altLang="zh-CN" sz="1600" u="none" strike="noStrike" dirty="0">
                          <a:effectLst/>
                        </a:rPr>
                        <a:t>)</a:t>
                      </a:r>
                      <a:br>
                        <a:rPr lang="en-US" altLang="zh-CN" sz="1600" u="none" strike="noStrike" dirty="0">
                          <a:effectLst/>
                        </a:rPr>
                      </a:br>
                      <a:r>
                        <a:rPr lang="en-US" altLang="zh-CN" sz="1600" u="none" strike="noStrike" dirty="0">
                          <a:effectLst/>
                        </a:rPr>
                        <a:t>4=</a:t>
                      </a:r>
                      <a:r>
                        <a:rPr lang="zh-CN" altLang="en-US" sz="1600" u="none" strike="noStrike" dirty="0">
                          <a:effectLst/>
                        </a:rPr>
                        <a:t>优先权冲突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53331"/>
                  </a:ext>
                </a:extLst>
              </a:tr>
              <a:tr h="41865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12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各通道初始制动力矩分配情况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需要知道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原本打算对各个通道施加多少制动压力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541585"/>
                  </a:ext>
                </a:extLst>
              </a:tr>
              <a:tr h="37620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13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解析后的目标减速度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如果</a:t>
                      </a: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自己去解析踏板，可能与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解析结果不同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672773"/>
                  </a:ext>
                </a:extLst>
              </a:tr>
              <a:tr h="62658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 u="none" strike="noStrike" dirty="0">
                          <a:effectLst/>
                        </a:rPr>
                        <a:t>14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内部计算的目标总压力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EBS→VCU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VCU</a:t>
                      </a:r>
                      <a:r>
                        <a:rPr lang="zh-CN" altLang="en-US" sz="1600" u="none" strike="noStrike" dirty="0">
                          <a:effectLst/>
                        </a:rPr>
                        <a:t>读取此值，可以知道</a:t>
                      </a:r>
                      <a:r>
                        <a:rPr lang="en-US" sz="1600" u="none" strike="noStrike" dirty="0">
                          <a:effectLst/>
                        </a:rPr>
                        <a:t>EBS</a:t>
                      </a:r>
                      <a:r>
                        <a:rPr lang="zh-CN" altLang="en-US" sz="1600" u="none" strike="noStrike" dirty="0">
                          <a:effectLst/>
                        </a:rPr>
                        <a:t>打算输出多少气动压力。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3280" marR="3280" marT="328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96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751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EC98A-D13C-1118-E92A-F4F20543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A6EBF-FC52-878D-2BF0-E630020D2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0B3DB91-E357-E5AB-5B66-8AE5D73C80F6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本周任务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083DDB-63CE-9E70-04B6-A71D8DB9AFBF}"/>
              </a:ext>
            </a:extLst>
          </p:cNvPr>
          <p:cNvSpPr txBox="1"/>
          <p:nvPr/>
        </p:nvSpPr>
        <p:spPr>
          <a:xfrm>
            <a:off x="264051" y="1453349"/>
            <a:ext cx="11488693" cy="6938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ts val="2300"/>
              </a:lnSpc>
              <a:buFont typeface="Wingdings" pitchFamily="2" charset="2"/>
              <a:buChar char="Ø"/>
            </a:pPr>
            <a:r>
              <a:rPr lang="zh-CN" altLang="en-US" sz="2000" b="1" dirty="0">
                <a:latin typeface="微软雅黑" charset="0"/>
                <a:ea typeface="微软雅黑" charset="0"/>
                <a:cs typeface="微软雅黑" charset="0"/>
              </a:rPr>
              <a:t>本周的任务重点是更新整车与电机实车参数，并完成与智驾部门及</a:t>
            </a:r>
            <a:r>
              <a:rPr lang="en-US" altLang="zh-CN" sz="2000" b="1" dirty="0">
                <a:latin typeface="微软雅黑" charset="0"/>
                <a:ea typeface="微软雅黑" charset="0"/>
                <a:cs typeface="微软雅黑" charset="0"/>
              </a:rPr>
              <a:t>EBS</a:t>
            </a:r>
            <a:r>
              <a:rPr lang="zh-CN" altLang="en-US" sz="2000" b="1" dirty="0">
                <a:latin typeface="微软雅黑" charset="0"/>
                <a:ea typeface="微软雅黑" charset="0"/>
                <a:cs typeface="微软雅黑" charset="0"/>
              </a:rPr>
              <a:t>供应商的系统接口对接与协议确认。</a:t>
            </a:r>
            <a:endParaRPr lang="zh-CN" altLang="en-US" sz="2000" b="1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8F85DDA9-429B-DD0A-31F9-E88E8A77748C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商用车新能源双桥电驱动技术开发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8A11E76-E85B-C8FC-EB3B-6CE1263CC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30176"/>
              </p:ext>
            </p:extLst>
          </p:nvPr>
        </p:nvGraphicFramePr>
        <p:xfrm>
          <a:off x="586740" y="2259879"/>
          <a:ext cx="11018520" cy="43200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053">
                  <a:extLst>
                    <a:ext uri="{9D8B030D-6E8A-4147-A177-3AD203B41FA5}">
                      <a16:colId xmlns:a16="http://schemas.microsoft.com/office/drawing/2014/main" val="694423557"/>
                    </a:ext>
                  </a:extLst>
                </a:gridCol>
                <a:gridCol w="984759">
                  <a:extLst>
                    <a:ext uri="{9D8B030D-6E8A-4147-A177-3AD203B41FA5}">
                      <a16:colId xmlns:a16="http://schemas.microsoft.com/office/drawing/2014/main" val="2729680715"/>
                    </a:ext>
                  </a:extLst>
                </a:gridCol>
                <a:gridCol w="6492240">
                  <a:extLst>
                    <a:ext uri="{9D8B030D-6E8A-4147-A177-3AD203B41FA5}">
                      <a16:colId xmlns:a16="http://schemas.microsoft.com/office/drawing/2014/main" val="2016501611"/>
                    </a:ext>
                  </a:extLst>
                </a:gridCol>
                <a:gridCol w="2109468">
                  <a:extLst>
                    <a:ext uri="{9D8B030D-6E8A-4147-A177-3AD203B41FA5}">
                      <a16:colId xmlns:a16="http://schemas.microsoft.com/office/drawing/2014/main" val="1117157923"/>
                    </a:ext>
                  </a:extLst>
                </a:gridCol>
              </a:tblGrid>
              <a:tr h="662940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800" b="1" u="none" strike="noStrike" dirty="0">
                          <a:effectLst/>
                        </a:rPr>
                        <a:t>2025.12.15 - 12.21</a:t>
                      </a:r>
                      <a:endParaRPr lang="en-US" altLang="zh-CN" sz="1800" b="1" i="0" u="none" strike="noStrike" dirty="0">
                        <a:solidFill>
                          <a:srgbClr val="181818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第一周</a:t>
                      </a:r>
                      <a:endParaRPr lang="zh-CN" altLang="en-US" sz="1800" b="1" i="0" u="none" strike="noStrike" dirty="0">
                        <a:solidFill>
                          <a:srgbClr val="181818"/>
                        </a:solidFill>
                        <a:effectLst/>
                        <a:latin typeface="方正黑体_GBK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b="1" u="none" strike="noStrike" dirty="0">
                          <a:effectLst/>
                        </a:rPr>
                        <a:t>更新整车参数并对接相关部门与</a:t>
                      </a:r>
                      <a:r>
                        <a:rPr lang="en-US" sz="2000" b="1" u="none" strike="noStrike" dirty="0">
                          <a:effectLst/>
                        </a:rPr>
                        <a:t>EBS</a:t>
                      </a:r>
                      <a:r>
                        <a:rPr lang="zh-CN" altLang="en-US" sz="2000" b="1" u="none" strike="noStrike" dirty="0">
                          <a:effectLst/>
                        </a:rPr>
                        <a:t>供应方</a:t>
                      </a:r>
                      <a:endParaRPr lang="en-US" altLang="zh-CN" sz="2000" b="1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016035"/>
                  </a:ext>
                </a:extLst>
              </a:tr>
              <a:tr h="10732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457200" algn="l" fontAlgn="ctr">
                        <a:buNone/>
                      </a:pPr>
                      <a:r>
                        <a:rPr lang="en-US" altLang="zh-CN" sz="1800" u="none" strike="noStrike" dirty="0">
                          <a:effectLst/>
                        </a:rPr>
                        <a:t>1. </a:t>
                      </a:r>
                      <a:r>
                        <a:rPr lang="zh-CN" altLang="en-US" sz="1800" u="none" strike="noStrike" dirty="0">
                          <a:effectLst/>
                        </a:rPr>
                        <a:t>获取整车参数（整车质量</a:t>
                      </a:r>
                      <a:r>
                        <a:rPr lang="en-US" altLang="zh-CN" sz="1800" u="none" strike="noStrike" dirty="0">
                          <a:effectLst/>
                        </a:rPr>
                        <a:t>/</a:t>
                      </a:r>
                      <a:r>
                        <a:rPr lang="zh-CN" altLang="en-US" sz="1800" u="none" strike="noStrike" dirty="0">
                          <a:effectLst/>
                        </a:rPr>
                        <a:t>惯量、电机效率</a:t>
                      </a:r>
                      <a:r>
                        <a:rPr lang="en-US" sz="1800" u="none" strike="noStrike" dirty="0">
                          <a:effectLst/>
                        </a:rPr>
                        <a:t>MAP</a:t>
                      </a:r>
                      <a:r>
                        <a:rPr lang="zh-CN" altLang="en-US" sz="1800" u="none" strike="noStrike" dirty="0">
                          <a:effectLst/>
                        </a:rPr>
                        <a:t>等），并更新至目前搭建的模型。</a:t>
                      </a: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u="none" strike="noStrike" dirty="0">
                          <a:effectLst/>
                        </a:rPr>
                        <a:t>更新实车参数</a:t>
                      </a:r>
                      <a:endParaRPr lang="zh-CN" altLang="en-US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073831"/>
                  </a:ext>
                </a:extLst>
              </a:tr>
              <a:tr h="7553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-457200" algn="l" fontAlgn="ctr">
                        <a:buNone/>
                      </a:pPr>
                      <a:r>
                        <a:rPr lang="en-US" altLang="zh-CN" sz="1800" u="none" strike="noStrike" dirty="0">
                          <a:effectLst/>
                        </a:rPr>
                        <a:t>2. </a:t>
                      </a:r>
                      <a:r>
                        <a:rPr lang="zh-CN" altLang="en-US" sz="1800" u="none" strike="noStrike" dirty="0">
                          <a:effectLst/>
                        </a:rPr>
                        <a:t>智驾预调：与相应部门对接，确认坡度、前车状态信号的接口与精度。</a:t>
                      </a: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u="none" strike="noStrike" dirty="0">
                          <a:effectLst/>
                        </a:rPr>
                        <a:t>智驾接口协议确认；</a:t>
                      </a:r>
                      <a:r>
                        <a:rPr lang="en-US" sz="1800" u="none" strike="noStrike" dirty="0">
                          <a:effectLst/>
                        </a:rPr>
                        <a:t>EBS</a:t>
                      </a:r>
                      <a:r>
                        <a:rPr lang="zh-CN" altLang="en-US" sz="1800" u="none" strike="noStrike" dirty="0">
                          <a:effectLst/>
                        </a:rPr>
                        <a:t>系统开放接口方案确定</a:t>
                      </a: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217363"/>
                  </a:ext>
                </a:extLst>
              </a:tr>
              <a:tr h="75534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457200" algn="l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3. EBS</a:t>
                      </a:r>
                      <a:r>
                        <a:rPr lang="zh-CN" altLang="en-US" sz="1800" u="none" strike="noStrike" dirty="0">
                          <a:effectLst/>
                        </a:rPr>
                        <a:t>协同稳定性：与</a:t>
                      </a:r>
                      <a:r>
                        <a:rPr lang="en-US" sz="1800" u="none" strike="noStrike" dirty="0">
                          <a:effectLst/>
                        </a:rPr>
                        <a:t>EBS</a:t>
                      </a:r>
                      <a:r>
                        <a:rPr lang="zh-CN" altLang="en-US" sz="1800" u="none" strike="noStrike" dirty="0">
                          <a:effectLst/>
                        </a:rPr>
                        <a:t>供应方会议，确认</a:t>
                      </a:r>
                      <a:r>
                        <a:rPr lang="en-US" sz="1800" u="none" strike="noStrike" dirty="0">
                          <a:effectLst/>
                        </a:rPr>
                        <a:t>EBS</a:t>
                      </a:r>
                      <a:r>
                        <a:rPr lang="zh-CN" altLang="en-US" sz="1800" u="none" strike="noStrike" dirty="0">
                          <a:effectLst/>
                        </a:rPr>
                        <a:t>系统接口请求开放方案。</a:t>
                      </a: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852976"/>
                  </a:ext>
                </a:extLst>
              </a:tr>
              <a:tr h="10732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457200" algn="l" fontAlgn="ctr">
                        <a:buNone/>
                      </a:pPr>
                      <a:r>
                        <a:rPr lang="en-US" altLang="zh-CN" sz="1800" u="none" strike="noStrike" dirty="0">
                          <a:effectLst/>
                        </a:rPr>
                        <a:t>4. </a:t>
                      </a:r>
                      <a:r>
                        <a:rPr lang="zh-CN" altLang="en-US" sz="1800" u="none" strike="noStrike" dirty="0">
                          <a:effectLst/>
                        </a:rPr>
                        <a:t>驱动</a:t>
                      </a:r>
                      <a:r>
                        <a:rPr lang="en-US" altLang="zh-CN" sz="1800" u="none" strike="noStrike" dirty="0">
                          <a:effectLst/>
                        </a:rPr>
                        <a:t>/</a:t>
                      </a:r>
                      <a:r>
                        <a:rPr lang="zh-CN" altLang="en-US" sz="1800" u="none" strike="noStrike" dirty="0">
                          <a:effectLst/>
                        </a:rPr>
                        <a:t>制动</a:t>
                      </a:r>
                      <a:r>
                        <a:rPr lang="en-US" altLang="zh-CN" sz="1800" u="none" strike="noStrike" dirty="0">
                          <a:effectLst/>
                        </a:rPr>
                        <a:t>/</a:t>
                      </a:r>
                      <a:r>
                        <a:rPr lang="zh-CN" altLang="en-US" sz="1800" u="none" strike="noStrike" dirty="0">
                          <a:effectLst/>
                        </a:rPr>
                        <a:t>解耦：基于导入的真实电机</a:t>
                      </a:r>
                      <a:r>
                        <a:rPr lang="en-US" sz="1800" u="none" strike="noStrike" dirty="0">
                          <a:effectLst/>
                        </a:rPr>
                        <a:t>MAP，</a:t>
                      </a:r>
                      <a:r>
                        <a:rPr lang="zh-CN" altLang="en-US" sz="1800" u="none" strike="noStrike" dirty="0">
                          <a:effectLst/>
                        </a:rPr>
                        <a:t>重新校核基础模型的扭矩输出情况。</a:t>
                      </a:r>
                      <a:endParaRPr lang="zh-CN" altLang="en-US" sz="1800" b="0" i="0" u="none" strike="noStrike" dirty="0">
                        <a:solidFill>
                          <a:srgbClr val="181818"/>
                        </a:solidFill>
                        <a:effectLst/>
                        <a:latin typeface="仿宋" panose="02010609060101010101" pitchFamily="49" charset="-122"/>
                        <a:ea typeface="仿宋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295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07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64B5E9-7032-1FCC-77CA-15DAA511C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542FAF85-8B0C-3FB4-EE36-A00429EF5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289" r="21390" b="39945"/>
          <a:stretch>
            <a:fillRect/>
          </a:stretch>
        </p:blipFill>
        <p:spPr>
          <a:xfrm>
            <a:off x="406398" y="1365975"/>
            <a:ext cx="4141539" cy="53311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8CD2C4-76B3-7E03-7CF4-98C245D0E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83064C46-6ABB-D8DA-784B-6733EE536253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B7777D1-35F1-66D4-EFD1-6906E6B001CD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功能交互与信息接口</a:t>
            </a: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5F96CF19-23F7-395A-540C-1A0E47393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0888"/>
          <a:stretch>
            <a:fillRect/>
          </a:stretch>
        </p:blipFill>
        <p:spPr>
          <a:xfrm>
            <a:off x="4833351" y="1895582"/>
            <a:ext cx="6847385" cy="42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973C8-5F41-C893-7460-A7849FDF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66896-0293-50C8-2A4E-B0DB18A59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2D65162-0593-3D53-CF71-238B4A2B454C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9D00E9-25A9-4B1E-71DF-B597B9D51BFB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Trucksim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模型更新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3B601-B785-DBAE-8B0D-8E290459C30B}"/>
              </a:ext>
            </a:extLst>
          </p:cNvPr>
          <p:cNvSpPr/>
          <p:nvPr/>
        </p:nvSpPr>
        <p:spPr>
          <a:xfrm>
            <a:off x="603422" y="1412203"/>
            <a:ext cx="11588578" cy="601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轮胎参数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CC1E1C9-E5D1-C69E-F08A-673061095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261" y="1908717"/>
            <a:ext cx="4636530" cy="47182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13FD50-49E9-65F2-D616-BD82532EA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410" y="1516794"/>
            <a:ext cx="4566005" cy="28033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1106DA-B93F-C2F7-2C36-66F62ED55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410" y="3823604"/>
            <a:ext cx="4617917" cy="28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5643-1795-BA39-E443-50B6DA9E7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388426-176F-90F6-5422-E5874C554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D1DB1E5B-D0B6-8FE4-089D-9713B1C5BAB1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F0BDE74-215D-3B02-ACA0-E228C70F4755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Trucksim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模型更新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5CED2A9-3E7C-0EDE-9065-2E449CC8BBA4}"/>
              </a:ext>
            </a:extLst>
          </p:cNvPr>
          <p:cNvSpPr/>
          <p:nvPr/>
        </p:nvSpPr>
        <p:spPr>
          <a:xfrm>
            <a:off x="603422" y="1428817"/>
            <a:ext cx="11588578" cy="601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转向系统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0649C3-F2F3-DF7A-A9F2-2A7AD6864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8" y="2115784"/>
            <a:ext cx="6535003" cy="41423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4AA6D6-4E20-31E6-DDBF-3528DEFF3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8295" y="1473759"/>
            <a:ext cx="4209487" cy="107875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D0F2649-9E11-4D27-6E68-2B7909B251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63" y="1805252"/>
            <a:ext cx="3591246" cy="22507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546C7DB-CF75-D1DD-E67E-6B62D3D81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463" y="4235682"/>
            <a:ext cx="3591246" cy="219703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97371DD-8055-A886-0917-8F62B3C9CBBD}"/>
              </a:ext>
            </a:extLst>
          </p:cNvPr>
          <p:cNvSpPr/>
          <p:nvPr/>
        </p:nvSpPr>
        <p:spPr>
          <a:xfrm>
            <a:off x="8174891" y="1342955"/>
            <a:ext cx="2700000" cy="31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正弦输入转向测试</a:t>
            </a:r>
          </a:p>
        </p:txBody>
      </p:sp>
    </p:spTree>
    <p:extLst>
      <p:ext uri="{BB962C8B-B14F-4D97-AF65-F5344CB8AC3E}">
        <p14:creationId xmlns:p14="http://schemas.microsoft.com/office/powerpoint/2010/main" val="52007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306EE-7D10-97AA-85F5-867F16C0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B8A7F7-B982-73CA-D41B-5AB7F707F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6632B92D-86EA-ADFC-6CE4-76C5A071C6F7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485F5C-3FC8-EE38-AB2E-AB6CC87B571B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Trucksim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模型更新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44FADFE-D113-00BF-3ADA-3ECC04FD6CBA}"/>
              </a:ext>
            </a:extLst>
          </p:cNvPr>
          <p:cNvSpPr/>
          <p:nvPr/>
        </p:nvSpPr>
        <p:spPr>
          <a:xfrm>
            <a:off x="603422" y="1412203"/>
            <a:ext cx="11588578" cy="601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0" indent="-342900" algn="just">
              <a:buFont typeface="Wingdings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制动系统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2EB734-1A7E-CD32-CD89-5D739BDE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40" y="2945349"/>
            <a:ext cx="4170829" cy="34876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918698-9E07-D9C7-A5F0-C3A9711B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884" y="1729004"/>
            <a:ext cx="5954887" cy="493464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6ECC494-13FD-D4EB-E9E9-58D81F54EC7E}"/>
              </a:ext>
            </a:extLst>
          </p:cNvPr>
          <p:cNvSpPr/>
          <p:nvPr/>
        </p:nvSpPr>
        <p:spPr>
          <a:xfrm>
            <a:off x="6966122" y="1317615"/>
            <a:ext cx="3387246" cy="31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80km/h-&gt;0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制动距离测试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0AF9E0-10E1-FCAF-4A27-8F72F57C06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248" t="32375" b="29388"/>
          <a:stretch>
            <a:fillRect/>
          </a:stretch>
        </p:blipFill>
        <p:spPr>
          <a:xfrm>
            <a:off x="833643" y="1873810"/>
            <a:ext cx="4175386" cy="12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8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3A298A-68D7-B6A9-C2CB-DDD8701C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CCBC2-D970-14EF-2B46-3BDC8C067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EEAA4123-9927-DD16-14F9-C0EB845B67D3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EB85B869-9476-C90B-E7DA-4DD4F62475DE}"/>
              </a:ext>
            </a:extLst>
          </p:cNvPr>
          <p:cNvSpPr txBox="1"/>
          <p:nvPr/>
        </p:nvSpPr>
        <p:spPr>
          <a:xfrm>
            <a:off x="116567" y="906226"/>
            <a:ext cx="6654347" cy="10138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融合智驾的电驱动系统预调控制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zh-CN" altLang="en-US" sz="2400" b="1" dirty="0" err="1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4691F1-CE5C-9D7D-BD5D-B30A2DB9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1" y="3088147"/>
            <a:ext cx="5157863" cy="24303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93C622-88E6-86D8-51CA-25345F78DA3B}"/>
              </a:ext>
            </a:extLst>
          </p:cNvPr>
          <p:cNvSpPr/>
          <p:nvPr/>
        </p:nvSpPr>
        <p:spPr>
          <a:xfrm>
            <a:off x="523548" y="3612861"/>
            <a:ext cx="1401113" cy="129610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基础车辆</a:t>
            </a:r>
            <a:br>
              <a:rPr lang="en-US" altLang="zh-CN" b="1" dirty="0">
                <a:solidFill>
                  <a:schemeClr val="tx1"/>
                </a:solidFill>
              </a:rPr>
            </a:br>
            <a:r>
              <a:rPr lang="zh-CN" altLang="en-US" b="1" dirty="0">
                <a:solidFill>
                  <a:schemeClr val="tx1"/>
                </a:solidFill>
              </a:rPr>
              <a:t>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137358-7E92-F9C5-CF64-EBB319E42677}"/>
              </a:ext>
            </a:extLst>
          </p:cNvPr>
          <p:cNvSpPr/>
          <p:nvPr/>
        </p:nvSpPr>
        <p:spPr>
          <a:xfrm>
            <a:off x="2111137" y="2647472"/>
            <a:ext cx="1562124" cy="781527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感知信息处理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B12E57-B0E1-EE34-8929-10CC9B38A86D}"/>
              </a:ext>
            </a:extLst>
          </p:cNvPr>
          <p:cNvSpPr/>
          <p:nvPr/>
        </p:nvSpPr>
        <p:spPr>
          <a:xfrm>
            <a:off x="3798808" y="2647473"/>
            <a:ext cx="1372621" cy="781527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速率限制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F04B42-BA45-3206-BD1F-A350EDF0266D}"/>
              </a:ext>
            </a:extLst>
          </p:cNvPr>
          <p:cNvSpPr/>
          <p:nvPr/>
        </p:nvSpPr>
        <p:spPr>
          <a:xfrm>
            <a:off x="2200393" y="5355744"/>
            <a:ext cx="1383612" cy="1088394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预见性工况决策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825F9A-6F1E-655B-C0AC-3FE3D81E09BD}"/>
              </a:ext>
            </a:extLst>
          </p:cNvPr>
          <p:cNvSpPr/>
          <p:nvPr/>
        </p:nvSpPr>
        <p:spPr>
          <a:xfrm>
            <a:off x="3816820" y="5355743"/>
            <a:ext cx="1354609" cy="1088393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跟车</a:t>
            </a:r>
            <a:r>
              <a:rPr lang="en-US" altLang="zh-CN" b="1" dirty="0">
                <a:solidFill>
                  <a:schemeClr val="tx1"/>
                </a:solidFill>
              </a:rPr>
              <a:t>/</a:t>
            </a:r>
            <a:r>
              <a:rPr lang="zh-CN" altLang="en-US" b="1" dirty="0">
                <a:solidFill>
                  <a:schemeClr val="tx1"/>
                </a:solidFill>
              </a:rPr>
              <a:t>巡航模式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1D4E80-984C-BC0E-EC3D-BD8D26D678AA}"/>
              </a:ext>
            </a:extLst>
          </p:cNvPr>
          <p:cNvSpPr txBox="1"/>
          <p:nvPr/>
        </p:nvSpPr>
        <p:spPr>
          <a:xfrm>
            <a:off x="116567" y="1468597"/>
            <a:ext cx="11958866" cy="6938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ts val="2300"/>
              </a:lnSpc>
              <a:buFont typeface="Wingdings" pitchFamily="2" charset="2"/>
              <a:buChar char="Ø"/>
            </a:pP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在上周的基础上，本周进一步开展了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连续上下坡工况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下的策略验证。测试结果显示，通过预调加速度的前馈干预，系统能够提前补偿坡度阻力变化，使纵向车速在坡道转换期间波动减小。</a:t>
            </a:r>
          </a:p>
        </p:txBody>
      </p:sp>
      <p:pic>
        <p:nvPicPr>
          <p:cNvPr id="16" name="图片 15" descr="图表, 折线图&#10;&#10;AI 生成的内容可能不正确。">
            <a:extLst>
              <a:ext uri="{FF2B5EF4-FFF2-40B4-BE49-F238E27FC236}">
                <a16:creationId xmlns:a16="http://schemas.microsoft.com/office/drawing/2014/main" id="{11A1287F-D373-58D4-12EC-6BFCD9552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188" y="2321813"/>
            <a:ext cx="5891667" cy="396300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47C823E-6147-3AD4-8C53-424E11269E41}"/>
              </a:ext>
            </a:extLst>
          </p:cNvPr>
          <p:cNvSpPr/>
          <p:nvPr/>
        </p:nvSpPr>
        <p:spPr>
          <a:xfrm>
            <a:off x="2193636" y="3475956"/>
            <a:ext cx="1479625" cy="52763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C16846-D8D2-BAF8-E4C8-26FBF15A7474}"/>
              </a:ext>
            </a:extLst>
          </p:cNvPr>
          <p:cNvSpPr/>
          <p:nvPr/>
        </p:nvSpPr>
        <p:spPr>
          <a:xfrm>
            <a:off x="3732179" y="3475955"/>
            <a:ext cx="1479625" cy="52763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CE3ABB-D130-7A7C-67BD-ED1323AA2265}"/>
              </a:ext>
            </a:extLst>
          </p:cNvPr>
          <p:cNvSpPr/>
          <p:nvPr/>
        </p:nvSpPr>
        <p:spPr>
          <a:xfrm>
            <a:off x="2200393" y="4127579"/>
            <a:ext cx="1479625" cy="116729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536980-B88F-DA35-5355-4FA03FE8EEF5}"/>
              </a:ext>
            </a:extLst>
          </p:cNvPr>
          <p:cNvSpPr/>
          <p:nvPr/>
        </p:nvSpPr>
        <p:spPr>
          <a:xfrm>
            <a:off x="3745305" y="4127578"/>
            <a:ext cx="1479625" cy="116729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507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02063-97A4-CD7C-030E-DEC47566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EB5A7E-1DEA-AF0B-DB40-3B8213390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5966D1BC-134B-4444-D68B-B8721FB3802D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开发进展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9AC24F-39D8-8C9C-8D65-7A8ACB2891D8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驱制动协调稳定性控制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13778F-7F45-18AF-0BA1-80E74550F2AA}"/>
              </a:ext>
            </a:extLst>
          </p:cNvPr>
          <p:cNvSpPr txBox="1"/>
          <p:nvPr/>
        </p:nvSpPr>
        <p:spPr>
          <a:xfrm>
            <a:off x="293685" y="1326644"/>
            <a:ext cx="116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Calibri"/>
                <a:ea typeface="微软雅黑"/>
              </a:rPr>
              <a:t>根据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提供的车辆参数更新仿真模型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"/>
              </a:rPr>
              <a:t>，进行了</a:t>
            </a:r>
            <a:r>
              <a:rPr lang="zh-CN" altLang="en-US" b="1" dirty="0">
                <a:solidFill>
                  <a:prstClr val="black"/>
                </a:solidFill>
                <a:latin typeface="Calibri"/>
                <a:ea typeface="微软雅黑"/>
              </a:rPr>
              <a:t>低附着路面</a:t>
            </a:r>
            <a:r>
              <a:rPr lang="zh-CN" altLang="en-US" dirty="0">
                <a:solidFill>
                  <a:prstClr val="black"/>
                </a:solidFill>
                <a:latin typeface="Calibri"/>
                <a:ea typeface="微软雅黑"/>
              </a:rPr>
              <a:t>下的定圆转向仿真（</a:t>
            </a:r>
            <a:r>
              <a:rPr lang="zh-CN" altLang="en-US" b="1" dirty="0">
                <a:solidFill>
                  <a:prstClr val="black"/>
                </a:solidFill>
                <a:latin typeface="Calibri"/>
                <a:ea typeface="微软雅黑"/>
              </a:rPr>
              <a:t>车速</a:t>
            </a:r>
            <a:r>
              <a:rPr lang="en-US" altLang="zh-CN" b="1" dirty="0">
                <a:solidFill>
                  <a:prstClr val="black"/>
                </a:solidFill>
                <a:latin typeface="Calibri"/>
                <a:ea typeface="微软雅黑"/>
              </a:rPr>
              <a:t>47km/h</a:t>
            </a:r>
            <a:r>
              <a:rPr lang="zh-CN" altLang="en-US" b="1" dirty="0">
                <a:solidFill>
                  <a:prstClr val="black"/>
                </a:solidFill>
                <a:latin typeface="Calibri"/>
                <a:ea typeface="微软雅黑"/>
              </a:rPr>
              <a:t>，半径</a:t>
            </a:r>
            <a:r>
              <a:rPr lang="en-US" altLang="zh-CN" b="1" dirty="0">
                <a:solidFill>
                  <a:prstClr val="black"/>
                </a:solidFill>
                <a:latin typeface="Calibri"/>
                <a:ea typeface="微软雅黑"/>
              </a:rPr>
              <a:t>50m</a:t>
            </a:r>
            <a:r>
              <a:rPr lang="zh-CN" altLang="en-US" b="1" dirty="0">
                <a:solidFill>
                  <a:prstClr val="black"/>
                </a:solidFill>
                <a:latin typeface="Calibri"/>
                <a:ea typeface="微软雅黑"/>
              </a:rPr>
              <a:t>，附着系数</a:t>
            </a:r>
            <a:r>
              <a:rPr lang="en-US" altLang="zh-CN" b="1" dirty="0">
                <a:solidFill>
                  <a:prstClr val="black"/>
                </a:solidFill>
                <a:latin typeface="Calibri"/>
                <a:ea typeface="微软雅黑"/>
              </a:rPr>
              <a:t>0.5</a:t>
            </a:r>
            <a:r>
              <a:rPr lang="zh-CN" altLang="en-US" dirty="0">
                <a:solidFill>
                  <a:prstClr val="black"/>
                </a:solidFill>
              </a:rPr>
              <a:t>），实现了在附着系数为</a:t>
            </a:r>
            <a:r>
              <a:rPr lang="en-US" altLang="zh-CN" dirty="0">
                <a:solidFill>
                  <a:prstClr val="black"/>
                </a:solidFill>
              </a:rPr>
              <a:t>0.5</a:t>
            </a:r>
            <a:r>
              <a:rPr lang="zh-CN" altLang="en-US" dirty="0">
                <a:solidFill>
                  <a:prstClr val="black"/>
                </a:solidFill>
              </a:rPr>
              <a:t>的工况下，车辆以</a:t>
            </a:r>
            <a:r>
              <a:rPr lang="en-US" altLang="zh-CN" dirty="0">
                <a:solidFill>
                  <a:prstClr val="black"/>
                </a:solidFill>
              </a:rPr>
              <a:t>0.35g</a:t>
            </a:r>
            <a:r>
              <a:rPr lang="zh-CN" altLang="en-US" dirty="0">
                <a:solidFill>
                  <a:prstClr val="black"/>
                </a:solidFill>
              </a:rPr>
              <a:t>的侧向加速度稳定绕圆行驶。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82E6EA5-5013-71F7-CE1F-DA36BFEC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626" y="2181549"/>
            <a:ext cx="4935794" cy="4230681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90A25639-CCD4-74FE-1A12-A879024F6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685" y="2060493"/>
            <a:ext cx="5802315" cy="43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9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CC3B9-B6D3-3976-143F-D4B96E95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C6A04-6B9C-43D7-389F-C24512B9E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08B68C2-CD54-5005-F4F3-8E681B6105B4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VCU</a:t>
            </a: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参数需求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32D555CE-7261-4601-0CC2-E971755071DF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3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功能接口对接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541B2525-B845-1D61-2134-80C8AD79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96290"/>
              </p:ext>
            </p:extLst>
          </p:nvPr>
        </p:nvGraphicFramePr>
        <p:xfrm>
          <a:off x="406398" y="1576069"/>
          <a:ext cx="5834382" cy="4880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573">
                  <a:extLst>
                    <a:ext uri="{9D8B030D-6E8A-4147-A177-3AD203B41FA5}">
                      <a16:colId xmlns:a16="http://schemas.microsoft.com/office/drawing/2014/main" val="16016606"/>
                    </a:ext>
                  </a:extLst>
                </a:gridCol>
                <a:gridCol w="3535268">
                  <a:extLst>
                    <a:ext uri="{9D8B030D-6E8A-4147-A177-3AD203B41FA5}">
                      <a16:colId xmlns:a16="http://schemas.microsoft.com/office/drawing/2014/main" val="1913635005"/>
                    </a:ext>
                  </a:extLst>
                </a:gridCol>
                <a:gridCol w="1281541">
                  <a:extLst>
                    <a:ext uri="{9D8B030D-6E8A-4147-A177-3AD203B41FA5}">
                      <a16:colId xmlns:a16="http://schemas.microsoft.com/office/drawing/2014/main" val="3588070427"/>
                    </a:ext>
                  </a:extLst>
                </a:gridCol>
              </a:tblGrid>
              <a:tr h="499324"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外部数据接口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方正小标宋_GBK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56315"/>
                  </a:ext>
                </a:extLst>
              </a:tr>
              <a:tr h="62333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上游模块</a:t>
                      </a:r>
                      <a:endParaRPr lang="zh-CN" altLang="en-US" sz="16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需求项目</a:t>
                      </a:r>
                      <a:endParaRPr lang="zh-CN" altLang="en-US" sz="16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b="1" u="none" strike="noStrike" dirty="0">
                          <a:effectLst/>
                        </a:rPr>
                        <a:t>单位</a:t>
                      </a:r>
                      <a:endParaRPr lang="zh-CN" altLang="en-US" sz="16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552093"/>
                  </a:ext>
                </a:extLst>
              </a:tr>
              <a:tr h="75159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u="none" strike="noStrike" dirty="0">
                          <a:effectLst/>
                        </a:rPr>
                        <a:t>智驾</a:t>
                      </a:r>
                      <a:br>
                        <a:rPr lang="en-US" altLang="zh-CN" sz="1800" b="1" u="none" strike="noStrike" dirty="0">
                          <a:effectLst/>
                        </a:rPr>
                      </a:br>
                      <a:r>
                        <a:rPr lang="zh-CN" altLang="en-US" sz="1800" b="1" u="none" strike="noStrike" dirty="0">
                          <a:effectLst/>
                        </a:rPr>
                        <a:t>感知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前方坡度信息</a:t>
                      </a:r>
                      <a:r>
                        <a:rPr lang="en-US" altLang="zh-CN" sz="1600" u="none" strike="noStrike" dirty="0">
                          <a:effectLst/>
                        </a:rPr>
                        <a:t>(</a:t>
                      </a:r>
                      <a:r>
                        <a:rPr lang="zh-CN" altLang="en-US" sz="1600" u="none" strike="noStrike" dirty="0">
                          <a:effectLst/>
                        </a:rPr>
                        <a:t>距离与坡度数组</a:t>
                      </a:r>
                      <a:r>
                        <a:rPr lang="en-US" altLang="zh-CN" sz="1600" u="none" strike="noStrike" dirty="0">
                          <a:effectLst/>
                        </a:rPr>
                        <a:t>)</a:t>
                      </a:r>
                    </a:p>
                    <a:p>
                      <a:pPr algn="ctr" rtl="0" fontAlgn="ctr">
                        <a:buNone/>
                      </a:pPr>
                      <a:r>
                        <a:rPr lang="en-US" altLang="zh-CN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仿宋_GB2312"/>
                          <a:ea typeface="等线" panose="02010600030101010101" pitchFamily="2" charset="-122"/>
                        </a:rPr>
                        <a:t>【</a:t>
                      </a:r>
                      <a:r>
                        <a:rPr lang="en-US" altLang="zh-CN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e.g.</a:t>
                      </a:r>
                      <a:r>
                        <a:rPr lang="zh-CN" altLang="en-US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前方</a:t>
                      </a:r>
                      <a:r>
                        <a:rPr lang="en-US" altLang="zh-CN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200m</a:t>
                      </a:r>
                      <a:r>
                        <a:rPr lang="zh-CN" altLang="en-US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每隔</a:t>
                      </a:r>
                      <a:r>
                        <a:rPr lang="en-US" altLang="zh-CN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10m</a:t>
                      </a:r>
                      <a:r>
                        <a:rPr lang="zh-CN" altLang="en-US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的坡度信息</a:t>
                      </a:r>
                      <a:r>
                        <a:rPr lang="en-US" altLang="zh-CN" sz="1600" b="0" i="0" u="none" strike="noStrike" dirty="0">
                          <a:solidFill>
                            <a:srgbClr val="1B1C1D"/>
                          </a:solidFill>
                          <a:effectLst/>
                          <a:latin typeface="仿宋_GB2312"/>
                          <a:ea typeface="等线" panose="02010600030101010101" pitchFamily="2" charset="-122"/>
                        </a:rPr>
                        <a:t>】</a:t>
                      </a:r>
                      <a:endParaRPr lang="zh-CN" alt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zh-CN" sz="1600" u="none" strike="noStrike" dirty="0">
                          <a:effectLst/>
                        </a:rPr>
                        <a:t>[m, %]</a:t>
                      </a:r>
                      <a:endParaRPr lang="en-US" altLang="zh-CN" sz="16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89073"/>
                  </a:ext>
                </a:extLst>
              </a:tr>
              <a:tr h="7515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道路限速</a:t>
                      </a:r>
                      <a:endParaRPr lang="zh-CN" alt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[km/h]</a:t>
                      </a:r>
                      <a:endParaRPr 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664319"/>
                  </a:ext>
                </a:extLst>
              </a:tr>
              <a:tr h="7515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前车相对距离</a:t>
                      </a:r>
                      <a:endParaRPr lang="zh-CN" alt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[m]</a:t>
                      </a:r>
                      <a:endParaRPr 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194968"/>
                  </a:ext>
                </a:extLst>
              </a:tr>
              <a:tr h="7515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前车相对速度</a:t>
                      </a:r>
                      <a:endParaRPr lang="zh-CN" alt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[m/s]</a:t>
                      </a:r>
                      <a:endParaRPr 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90055"/>
                  </a:ext>
                </a:extLst>
              </a:tr>
              <a:tr h="75159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600" u="none" strike="noStrike" dirty="0">
                          <a:effectLst/>
                        </a:rPr>
                        <a:t>前车加速度</a:t>
                      </a:r>
                      <a:endParaRPr lang="zh-CN" alt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[m/s²]</a:t>
                      </a:r>
                      <a:endParaRPr lang="en-US" sz="16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154424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6B942EBB-A023-A465-1CCA-3DABFF6D5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47068"/>
              </p:ext>
            </p:extLst>
          </p:nvPr>
        </p:nvGraphicFramePr>
        <p:xfrm>
          <a:off x="6469380" y="1577340"/>
          <a:ext cx="5316223" cy="48793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1334">
                  <a:extLst>
                    <a:ext uri="{9D8B030D-6E8A-4147-A177-3AD203B41FA5}">
                      <a16:colId xmlns:a16="http://schemas.microsoft.com/office/drawing/2014/main" val="1258037117"/>
                    </a:ext>
                  </a:extLst>
                </a:gridCol>
                <a:gridCol w="3017164">
                  <a:extLst>
                    <a:ext uri="{9D8B030D-6E8A-4147-A177-3AD203B41FA5}">
                      <a16:colId xmlns:a16="http://schemas.microsoft.com/office/drawing/2014/main" val="4115002155"/>
                    </a:ext>
                  </a:extLst>
                </a:gridCol>
                <a:gridCol w="1167725">
                  <a:extLst>
                    <a:ext uri="{9D8B030D-6E8A-4147-A177-3AD203B41FA5}">
                      <a16:colId xmlns:a16="http://schemas.microsoft.com/office/drawing/2014/main" val="3577534173"/>
                    </a:ext>
                  </a:extLst>
                </a:gridCol>
              </a:tblGrid>
              <a:tr h="475162"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需提供参数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方正小标宋_GBK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240046"/>
                  </a:ext>
                </a:extLst>
              </a:tr>
              <a:tr h="50790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所属系统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需求项目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单位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32075"/>
                  </a:ext>
                </a:extLst>
              </a:tr>
              <a:tr h="1291414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驱动系统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u="none" strike="noStrike" dirty="0">
                          <a:effectLst/>
                        </a:rPr>
                        <a:t>电机外特性曲线</a:t>
                      </a:r>
                      <a:endParaRPr lang="zh-CN" alt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800" u="none" strike="noStrike">
                          <a:effectLst/>
                        </a:rPr>
                        <a:t>[rad/s]-[Nm]</a:t>
                      </a:r>
                      <a:endParaRPr lang="en-US" sz="1800" b="0" i="0" u="none" strike="noStrike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566215"/>
                  </a:ext>
                </a:extLst>
              </a:tr>
              <a:tr h="12914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u="none" strike="noStrike" dirty="0">
                          <a:effectLst/>
                        </a:rPr>
                        <a:t>电机效率</a:t>
                      </a:r>
                      <a:r>
                        <a:rPr lang="en-US" sz="1800" u="none" strike="noStrike" dirty="0">
                          <a:effectLst/>
                        </a:rPr>
                        <a:t>Map</a:t>
                      </a:r>
                      <a:endParaRPr 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[rad/s], [Nm] - [%]</a:t>
                      </a:r>
                      <a:endParaRPr 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557982"/>
                  </a:ext>
                </a:extLst>
              </a:tr>
              <a:tr h="656725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b="1" u="none" strike="noStrike" dirty="0">
                          <a:effectLst/>
                        </a:rPr>
                        <a:t>制动系统</a:t>
                      </a:r>
                      <a:endParaRPr lang="zh-CN" altLang="en-US" sz="1800" b="1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u="none" strike="noStrike" dirty="0">
                          <a:effectLst/>
                        </a:rPr>
                        <a:t>制动压力</a:t>
                      </a:r>
                      <a:r>
                        <a:rPr lang="en-US" altLang="zh-CN" sz="1800" u="none" strike="noStrike" dirty="0">
                          <a:effectLst/>
                        </a:rPr>
                        <a:t>-</a:t>
                      </a:r>
                      <a:r>
                        <a:rPr lang="zh-CN" altLang="en-US" sz="1800" u="none" strike="noStrike" dirty="0">
                          <a:effectLst/>
                        </a:rPr>
                        <a:t>转矩关系</a:t>
                      </a:r>
                      <a:endParaRPr lang="zh-CN" alt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[bar] - [Nm]</a:t>
                      </a:r>
                      <a:endParaRPr 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713796"/>
                  </a:ext>
                </a:extLst>
              </a:tr>
              <a:tr h="656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zh-CN" altLang="en-US" sz="1800" u="none" strike="noStrike" dirty="0">
                          <a:effectLst/>
                        </a:rPr>
                        <a:t>制动压力</a:t>
                      </a:r>
                      <a:r>
                        <a:rPr lang="en-US" altLang="zh-CN" sz="1800" u="none" strike="noStrike" dirty="0">
                          <a:effectLst/>
                        </a:rPr>
                        <a:t>-</a:t>
                      </a:r>
                      <a:r>
                        <a:rPr lang="zh-CN" altLang="en-US" sz="1800" u="none" strike="noStrike" dirty="0">
                          <a:effectLst/>
                        </a:rPr>
                        <a:t>电流关系</a:t>
                      </a:r>
                      <a:endParaRPr lang="zh-CN" alt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仿宋_GB231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[I] -[Nm]</a:t>
                      </a:r>
                      <a:endParaRPr lang="en-US" sz="1800" b="0" i="0" u="none" strike="noStrike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727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438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FjNjAzZGY4ZTliM2FjMDIwOGIyYTk3NWIxMzcwMTg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IC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342900" indent="-342900" algn="l">
          <a:buFont typeface="Wingdings" panose="05000000000000000000" pitchFamily="2" charset="2"/>
          <a:buChar char="p"/>
          <a:defRPr sz="2800" dirty="0">
            <a:solidFill>
              <a:srgbClr val="00206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17120</TotalTime>
  <Words>976</Words>
  <Application>Microsoft Office PowerPoint</Application>
  <PresentationFormat>宽屏</PresentationFormat>
  <Paragraphs>162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Microsoft YaHei UI</vt:lpstr>
      <vt:lpstr>等线</vt:lpstr>
      <vt:lpstr>方正黑体_GBK</vt:lpstr>
      <vt:lpstr>方正小标宋_GBK</vt:lpstr>
      <vt:lpstr>仿宋</vt:lpstr>
      <vt:lpstr>仿宋_GB2312</vt:lpstr>
      <vt:lpstr>黑体</vt:lpstr>
      <vt:lpstr>华文中宋</vt:lpstr>
      <vt:lpstr>微软雅黑</vt:lpstr>
      <vt:lpstr>Arial</vt:lpstr>
      <vt:lpstr>Calibri</vt:lpstr>
      <vt:lpstr>Calibri Light</vt:lpstr>
      <vt:lpstr>Times New Roman</vt:lpstr>
      <vt:lpstr>Wingdings</vt:lpstr>
      <vt:lpstr>1_Office 主题​​</vt:lpstr>
      <vt:lpstr>3_2</vt:lpstr>
      <vt:lpstr>4_2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 录</dc:title>
  <dc:creator>ymm</dc:creator>
  <cp:lastModifiedBy>Yuhang Zhang</cp:lastModifiedBy>
  <cp:revision>604</cp:revision>
  <dcterms:created xsi:type="dcterms:W3CDTF">2024-01-23T10:45:00Z</dcterms:created>
  <dcterms:modified xsi:type="dcterms:W3CDTF">2025-12-18T11:45:11Z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5BF7D00282934E0AA1407D8C80077B46_12</vt:lpwstr>
  </property>
  <property fmtid="{D5CDD505-2E9C-101B-9397-08002B2CF9AE}" pid="3" name="KSOProductBuildVer">
    <vt:lpwstr>2052-12.1.0.16120</vt:lpwstr>
  </property>
</Properties>
</file>